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65" r:id="rId5"/>
    <p:sldId id="263" r:id="rId6"/>
    <p:sldId id="264" r:id="rId7"/>
    <p:sldId id="259" r:id="rId8"/>
    <p:sldId id="261" r:id="rId9"/>
    <p:sldId id="260" r:id="rId10"/>
    <p:sldId id="262" r:id="rId11"/>
    <p:sldId id="266" r:id="rId12"/>
    <p:sldId id="267" r:id="rId13"/>
    <p:sldId id="269" r:id="rId14"/>
    <p:sldId id="270" r:id="rId15"/>
  </p:sldIdLst>
  <p:sldSz cx="12190413" cy="6858000"/>
  <p:notesSz cx="6858000" cy="9144000"/>
  <p:custDataLst>
    <p:tags r:id="rId18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2">
          <p15:clr>
            <a:srgbClr val="A4A3A4"/>
          </p15:clr>
        </p15:guide>
        <p15:guide id="2" orient="horz" pos="3884">
          <p15:clr>
            <a:srgbClr val="A4A3A4"/>
          </p15:clr>
        </p15:guide>
        <p15:guide id="3" pos="385">
          <p15:clr>
            <a:srgbClr val="A4A3A4"/>
          </p15:clr>
        </p15:guide>
        <p15:guide id="4" pos="2789">
          <p15:clr>
            <a:srgbClr val="A4A3A4"/>
          </p15:clr>
        </p15:guide>
        <p15:guide id="5" pos="2880">
          <p15:clr>
            <a:srgbClr val="A4A3A4"/>
          </p15:clr>
        </p15:guide>
        <p15:guide id="6" pos="5281">
          <p15:clr>
            <a:srgbClr val="A4A3A4"/>
          </p15:clr>
        </p15:guide>
        <p15:guide id="7" orient="horz" pos="913">
          <p15:clr>
            <a:srgbClr val="A4A3A4"/>
          </p15:clr>
        </p15:guide>
        <p15:guide id="8" orient="horz" pos="3929">
          <p15:clr>
            <a:srgbClr val="A4A3A4"/>
          </p15:clr>
        </p15:guide>
        <p15:guide id="9" pos="392">
          <p15:clr>
            <a:srgbClr val="A4A3A4"/>
          </p15:clr>
        </p15:guide>
        <p15:guide id="10" pos="3771">
          <p15:clr>
            <a:srgbClr val="A4A3A4"/>
          </p15:clr>
        </p15:guide>
        <p15:guide id="11" pos="3954">
          <p15:clr>
            <a:srgbClr val="A4A3A4"/>
          </p15:clr>
        </p15:guide>
        <p15:guide id="12" pos="7040">
          <p15:clr>
            <a:srgbClr val="A4A3A4"/>
          </p15:clr>
        </p15:guide>
        <p15:guide id="13" pos="73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991E"/>
    <a:srgbClr val="000000"/>
    <a:srgbClr val="FFFFFF"/>
    <a:srgbClr val="FFCC00"/>
    <a:srgbClr val="FF6600"/>
    <a:srgbClr val="FF0000"/>
    <a:srgbClr val="99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25" autoAdjust="0"/>
  </p:normalViewPr>
  <p:slideViewPr>
    <p:cSldViewPr snapToGrid="0" showGuides="1">
      <p:cViewPr>
        <p:scale>
          <a:sx n="100" d="100"/>
          <a:sy n="100" d="100"/>
        </p:scale>
        <p:origin x="72" y="648"/>
      </p:cViewPr>
      <p:guideLst>
        <p:guide orient="horz" pos="1012"/>
        <p:guide orient="horz" pos="3884"/>
        <p:guide pos="385"/>
        <p:guide pos="2789"/>
        <p:guide pos="2880"/>
        <p:guide pos="5281"/>
        <p:guide orient="horz" pos="913"/>
        <p:guide orient="horz" pos="3929"/>
        <p:guide pos="392"/>
        <p:guide pos="3771"/>
        <p:guide pos="3954"/>
        <p:guide pos="7040"/>
        <p:guide pos="73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C734BB09-483B-4C4B-A5A4-C02A22055B01}" type="slidenum">
              <a:rPr lang="da-DK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5207" y="6477000"/>
            <a:ext cx="39597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2694" y="6477000"/>
            <a:ext cx="40794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-14069"/>
            <a:ext cx="12190413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2300" y="1295400"/>
            <a:ext cx="8725800" cy="838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da-DK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22300" y="2286000"/>
            <a:ext cx="8723683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da-DK" noProof="0" dirty="0"/>
          </a:p>
        </p:txBody>
      </p:sp>
      <p:pic>
        <p:nvPicPr>
          <p:cNvPr id="3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212800" cy="626400"/>
          </a:xfrm>
          <a:prstGeom prst="rect">
            <a:avLst/>
          </a:prstGeom>
        </p:spPr>
      </p:pic>
      <p:sp>
        <p:nvSpPr>
          <p:cNvPr id="4" name="Frise"/>
          <p:cNvSpPr/>
          <p:nvPr userDrawn="1"/>
        </p:nvSpPr>
        <p:spPr bwMode="auto">
          <a:xfrm>
            <a:off x="7150413" y="3393256"/>
            <a:ext cx="5040000" cy="23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13" name="Picture 4" descr="DTU Corporate logo_F_A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1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Date_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301" y="1449388"/>
            <a:ext cx="5364162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6974" y="1449388"/>
            <a:ext cx="5362575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5" name="Date_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309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Date_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_Custom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_CustomA"/>
          <p:cNvSpPr>
            <a:spLocks noGrp="1"/>
          </p:cNvSpPr>
          <p:nvPr>
            <p:ph type="dt" sz="half" idx="2"/>
          </p:nvPr>
        </p:nvSpPr>
        <p:spPr>
          <a:xfrm>
            <a:off x="9726307" y="6476999"/>
            <a:ext cx="1915200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7420938" y="6477000"/>
            <a:ext cx="23053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2300" y="6477000"/>
            <a:ext cx="598341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48616"/>
            <a:ext cx="1056335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0" y="1449388"/>
            <a:ext cx="11017250" cy="479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  <p:sp>
        <p:nvSpPr>
          <p:cNvPr id="113676" name="OFF_Workarea"/>
          <p:cNvSpPr>
            <a:spLocks noChangeArrowheads="1"/>
          </p:cNvSpPr>
          <p:nvPr/>
        </p:nvSpPr>
        <p:spPr bwMode="auto">
          <a:xfrm>
            <a:off x="1318511" y="6477000"/>
            <a:ext cx="6108844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</a:pPr>
            <a:endParaRPr lang="da-DK" sz="900" b="1" dirty="0">
              <a:solidFill>
                <a:srgbClr val="000000"/>
              </a:solidFill>
            </a:endParaRPr>
          </a:p>
        </p:txBody>
      </p:sp>
      <p:pic>
        <p:nvPicPr>
          <p:cNvPr id="23" name="Picture 4" descr="DTU Corporate logo_F_A0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2"/>
          <p:cNvSpPr txBox="1"/>
          <p:nvPr userDrawn="1"/>
        </p:nvSpPr>
        <p:spPr>
          <a:xfrm>
            <a:off x="12425388" y="6244790"/>
            <a:ext cx="24547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da-DK" sz="1100" noProof="1">
                <a:solidFill>
                  <a:schemeClr val="bg2"/>
                </a:solidFill>
              </a:rPr>
              <a:t>Add or change </a:t>
            </a:r>
            <a:br>
              <a:rPr lang="da-DK" sz="1100" noProof="1">
                <a:solidFill>
                  <a:schemeClr val="bg2"/>
                </a:solidFill>
              </a:rPr>
            </a:br>
            <a:r>
              <a:rPr lang="da-DK" sz="1100" noProof="1">
                <a:solidFill>
                  <a:schemeClr val="bg2"/>
                </a:solidFill>
              </a:rPr>
              <a:t>Presentation Title or Date</a:t>
            </a:r>
          </a:p>
          <a:p>
            <a:pPr>
              <a:spcBef>
                <a:spcPts val="0"/>
              </a:spcBef>
            </a:pPr>
            <a:r>
              <a:rPr lang="da-DK" sz="1100" noProof="1">
                <a:solidFill>
                  <a:schemeClr val="bg2"/>
                </a:solidFill>
              </a:rPr>
              <a:t>via ”Insert”; ”Header &amp; Footer”</a:t>
            </a:r>
          </a:p>
        </p:txBody>
      </p:sp>
      <p:cxnSp>
        <p:nvCxnSpPr>
          <p:cNvPr id="11" name="Straight Connector 13"/>
          <p:cNvCxnSpPr/>
          <p:nvPr userDrawn="1"/>
        </p:nvCxnSpPr>
        <p:spPr bwMode="auto">
          <a:xfrm>
            <a:off x="12250613" y="6597352"/>
            <a:ext cx="1919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  <a:cs typeface="+mn-cs"/>
        </a:defRPr>
      </a:lvl1pPr>
      <a:lvl2pPr marL="574675" indent="-19526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2pPr>
      <a:lvl3pPr marL="1279525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</a:defRPr>
      </a:lvl3pPr>
      <a:lvl4pPr marL="1698625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rgbClr val="000000"/>
          </a:solidFill>
          <a:latin typeface="+mn-lt"/>
          <a:ea typeface="+mn-ea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outline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a-DK" dirty="0">
                <a:solidFill>
                  <a:schemeClr val="tx1"/>
                </a:solidFill>
              </a:rPr>
              <a:t>Christoffer Vendelbo Sørensen &amp; Rasmus Kronborg </a:t>
            </a:r>
            <a:r>
              <a:rPr lang="da-DK" dirty="0" smtClean="0">
                <a:solidFill>
                  <a:schemeClr val="tx1"/>
                </a:solidFill>
              </a:rPr>
              <a:t>Finnemann</a:t>
            </a:r>
          </a:p>
          <a:p>
            <a:r>
              <a:rPr lang="da-DK" dirty="0" smtClean="0"/>
              <a:t>Mads Brandbyge</a:t>
            </a:r>
          </a:p>
          <a:p>
            <a:r>
              <a:rPr lang="da-DK" dirty="0" smtClean="0"/>
              <a:t>Isaac Alcón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075471"/>
            <a:ext cx="4895850" cy="292863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616088"/>
          </a:xfrm>
        </p:spPr>
        <p:txBody>
          <a:bodyPr>
            <a:normAutofit/>
          </a:bodyPr>
          <a:lstStyle/>
          <a:p>
            <a:r>
              <a:rPr lang="da-DK" dirty="0" smtClean="0"/>
              <a:t>H-O </a:t>
            </a:r>
            <a:r>
              <a:rPr lang="da-DK" dirty="0" err="1" smtClean="0"/>
              <a:t>groups</a:t>
            </a:r>
            <a:r>
              <a:rPr lang="da-DK" dirty="0" smtClean="0"/>
              <a:t> - </a:t>
            </a:r>
            <a:r>
              <a:rPr lang="da-DK" dirty="0" err="1" smtClean="0"/>
              <a:t>asymmetric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10</a:t>
            </a:fld>
            <a:endParaRPr lang="da-DK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873480"/>
            <a:ext cx="3832680" cy="10572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/>
          <a:stretch/>
        </p:blipFill>
        <p:spPr>
          <a:xfrm>
            <a:off x="681886" y="1854927"/>
            <a:ext cx="3156752" cy="2370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4" y="4204710"/>
            <a:ext cx="3332684" cy="249951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flipV="1">
            <a:off x="2616771" y="254793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 flipV="1">
            <a:off x="2616771" y="351567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3"/>
          <a:stretch/>
        </p:blipFill>
        <p:spPr>
          <a:xfrm>
            <a:off x="4026668" y="1710705"/>
            <a:ext cx="1341240" cy="22650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8"/>
          <a:stretch/>
        </p:blipFill>
        <p:spPr>
          <a:xfrm>
            <a:off x="4026171" y="4173866"/>
            <a:ext cx="1352080" cy="226503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431804" y="1494681"/>
            <a:ext cx="750183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0.97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36343" y="3948528"/>
            <a:ext cx="72017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-0.5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29600" y="93345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b="1" dirty="0" err="1" smtClean="0"/>
              <a:t>Tight</a:t>
            </a:r>
            <a:r>
              <a:rPr lang="da-DK" sz="1800" b="1" dirty="0" smtClean="0"/>
              <a:t>-binding</a:t>
            </a:r>
            <a:endParaRPr lang="da-DK" sz="1800" b="1" dirty="0"/>
          </a:p>
        </p:txBody>
      </p:sp>
      <p:sp>
        <p:nvSpPr>
          <p:cNvPr id="29" name="Oval 28"/>
          <p:cNvSpPr/>
          <p:nvPr/>
        </p:nvSpPr>
        <p:spPr>
          <a:xfrm>
            <a:off x="8627745" y="3575685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/>
          <p:cNvSpPr/>
          <p:nvPr/>
        </p:nvSpPr>
        <p:spPr>
          <a:xfrm>
            <a:off x="9660255" y="3583305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/>
          <p:cNvSpPr/>
          <p:nvPr/>
        </p:nvSpPr>
        <p:spPr>
          <a:xfrm>
            <a:off x="8640100" y="4148222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/>
          <p:cNvSpPr/>
          <p:nvPr/>
        </p:nvSpPr>
        <p:spPr>
          <a:xfrm>
            <a:off x="9672610" y="4155842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/>
          <p:cNvSpPr/>
          <p:nvPr/>
        </p:nvSpPr>
        <p:spPr>
          <a:xfrm>
            <a:off x="8631861" y="2970204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/>
          <p:cNvSpPr/>
          <p:nvPr/>
        </p:nvSpPr>
        <p:spPr>
          <a:xfrm>
            <a:off x="9664371" y="2977824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9783434" y="2105025"/>
            <a:ext cx="474991" cy="91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305925" y="1676400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 smtClean="0">
                <a:solidFill>
                  <a:srgbClr val="C00000"/>
                </a:solidFill>
              </a:rPr>
              <a:t>Coupling</a:t>
            </a:r>
            <a:r>
              <a:rPr lang="da-DK" b="1" dirty="0" smtClean="0">
                <a:solidFill>
                  <a:srgbClr val="C00000"/>
                </a:solidFill>
              </a:rPr>
              <a:t> = 0</a:t>
            </a:r>
            <a:endParaRPr lang="da-DK" b="1" dirty="0">
              <a:solidFill>
                <a:srgbClr val="C0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9784556" y="4264819"/>
            <a:ext cx="226219" cy="116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86900" y="542925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212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para</a:t>
            </a:r>
            <a:r>
              <a:rPr lang="da-DK" dirty="0" smtClean="0"/>
              <a:t>-NPG </a:t>
            </a:r>
            <a:r>
              <a:rPr lang="da-DK" dirty="0" err="1" smtClean="0"/>
              <a:t>modifications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11</a:t>
            </a:fld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12" y="2150649"/>
            <a:ext cx="3850706" cy="2811875"/>
          </a:xfrm>
          <a:prstGeom prst="rect">
            <a:avLst/>
          </a:prstGeom>
        </p:spPr>
      </p:pic>
      <p:pic>
        <p:nvPicPr>
          <p:cNvPr id="7" name="Picture 11" descr="C:\Users\gaca\Dropbox\NPG1Darrays\para_bc_5509_SigmaGf_E0.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94"/>
          <a:stretch/>
        </p:blipFill>
        <p:spPr bwMode="auto">
          <a:xfrm>
            <a:off x="6955885" y="2078437"/>
            <a:ext cx="2372537" cy="305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6" y="2041893"/>
            <a:ext cx="4865368" cy="2940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616088"/>
          </a:xfrm>
        </p:spPr>
        <p:txBody>
          <a:bodyPr>
            <a:normAutofit/>
          </a:bodyPr>
          <a:lstStyle/>
          <a:p>
            <a:r>
              <a:rPr lang="da-DK" dirty="0" smtClean="0"/>
              <a:t>O atoms</a:t>
            </a:r>
            <a:endParaRPr lang="da-DK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39" y="1668562"/>
            <a:ext cx="3060849" cy="229563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38" y="3888513"/>
            <a:ext cx="3579888" cy="26849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4" y="711746"/>
            <a:ext cx="3532962" cy="99322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 bwMode="auto">
          <a:xfrm flipV="1">
            <a:off x="3022873" y="2328863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 flipV="1">
            <a:off x="3022873" y="3068003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47825" y="1095983"/>
            <a:ext cx="66041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1.0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37"/>
          <a:stretch/>
        </p:blipFill>
        <p:spPr>
          <a:xfrm>
            <a:off x="4400128" y="1321321"/>
            <a:ext cx="1229147" cy="208823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660966" y="3447653"/>
            <a:ext cx="72017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-0.2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29"/>
          <a:stretch/>
        </p:blipFill>
        <p:spPr>
          <a:xfrm>
            <a:off x="4363592" y="3658741"/>
            <a:ext cx="1227584" cy="208823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229600" y="93345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b="1" dirty="0" err="1" smtClean="0"/>
              <a:t>Tight</a:t>
            </a:r>
            <a:r>
              <a:rPr lang="da-DK" sz="1800" b="1" dirty="0" smtClean="0"/>
              <a:t>-binding</a:t>
            </a:r>
            <a:endParaRPr lang="da-DK" sz="1800" b="1" dirty="0"/>
          </a:p>
        </p:txBody>
      </p:sp>
      <p:sp>
        <p:nvSpPr>
          <p:cNvPr id="48" name="Oval 47"/>
          <p:cNvSpPr/>
          <p:nvPr/>
        </p:nvSpPr>
        <p:spPr>
          <a:xfrm>
            <a:off x="8465820" y="3489960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Oval 48"/>
          <p:cNvSpPr/>
          <p:nvPr/>
        </p:nvSpPr>
        <p:spPr>
          <a:xfrm>
            <a:off x="9850755" y="3478530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/>
          <p:cNvSpPr/>
          <p:nvPr/>
        </p:nvSpPr>
        <p:spPr>
          <a:xfrm>
            <a:off x="8478175" y="4062497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/>
          <p:cNvSpPr/>
          <p:nvPr/>
        </p:nvSpPr>
        <p:spPr>
          <a:xfrm>
            <a:off x="9863110" y="4060592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/>
          <p:cNvSpPr/>
          <p:nvPr/>
        </p:nvSpPr>
        <p:spPr>
          <a:xfrm>
            <a:off x="8469936" y="2884479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Oval 52"/>
          <p:cNvSpPr/>
          <p:nvPr/>
        </p:nvSpPr>
        <p:spPr>
          <a:xfrm>
            <a:off x="9845346" y="2882574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V="1">
            <a:off x="9888209" y="1971675"/>
            <a:ext cx="474991" cy="91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629775" y="167640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9896475" y="4212431"/>
            <a:ext cx="276225" cy="121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648825" y="542925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  <p:sp>
        <p:nvSpPr>
          <p:cNvPr id="58" name="Oval 57"/>
          <p:cNvSpPr/>
          <p:nvPr/>
        </p:nvSpPr>
        <p:spPr>
          <a:xfrm>
            <a:off x="8475345" y="3870960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9" name="Oval 58"/>
          <p:cNvSpPr/>
          <p:nvPr/>
        </p:nvSpPr>
        <p:spPr>
          <a:xfrm>
            <a:off x="8478175" y="4443497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0" name="Oval 59"/>
          <p:cNvSpPr/>
          <p:nvPr/>
        </p:nvSpPr>
        <p:spPr>
          <a:xfrm>
            <a:off x="8479461" y="3265479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/>
          <p:cNvSpPr/>
          <p:nvPr/>
        </p:nvSpPr>
        <p:spPr>
          <a:xfrm>
            <a:off x="9841230" y="3869055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/>
          <p:cNvSpPr/>
          <p:nvPr/>
        </p:nvSpPr>
        <p:spPr>
          <a:xfrm>
            <a:off x="9844060" y="4441592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/>
          <p:cNvSpPr/>
          <p:nvPr/>
        </p:nvSpPr>
        <p:spPr>
          <a:xfrm>
            <a:off x="9835821" y="3263574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40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/>
      <p:bldP spid="57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6" y="2041893"/>
            <a:ext cx="4865368" cy="2940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616088"/>
          </a:xfrm>
        </p:spPr>
        <p:txBody>
          <a:bodyPr>
            <a:normAutofit/>
          </a:bodyPr>
          <a:lstStyle/>
          <a:p>
            <a:r>
              <a:rPr lang="da-DK" dirty="0"/>
              <a:t>H-O </a:t>
            </a:r>
            <a:r>
              <a:rPr lang="da-DK" dirty="0" err="1"/>
              <a:t>group</a:t>
            </a:r>
            <a:endParaRPr lang="da-DK" dirty="0"/>
          </a:p>
        </p:txBody>
      </p:sp>
      <p:sp>
        <p:nvSpPr>
          <p:cNvPr id="46" name="TextBox 45"/>
          <p:cNvSpPr txBox="1"/>
          <p:nvPr/>
        </p:nvSpPr>
        <p:spPr>
          <a:xfrm>
            <a:off x="8229600" y="93345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b="1" dirty="0" err="1" smtClean="0"/>
              <a:t>Tight</a:t>
            </a:r>
            <a:r>
              <a:rPr lang="da-DK" sz="1800" b="1" dirty="0" smtClean="0"/>
              <a:t>-binding</a:t>
            </a:r>
            <a:endParaRPr lang="da-DK" sz="1800" b="1" dirty="0"/>
          </a:p>
        </p:txBody>
      </p:sp>
      <p:sp>
        <p:nvSpPr>
          <p:cNvPr id="48" name="Oval 47"/>
          <p:cNvSpPr/>
          <p:nvPr/>
        </p:nvSpPr>
        <p:spPr>
          <a:xfrm>
            <a:off x="8465820" y="3489960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Oval 48"/>
          <p:cNvSpPr/>
          <p:nvPr/>
        </p:nvSpPr>
        <p:spPr>
          <a:xfrm>
            <a:off x="9850755" y="3478530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/>
          <p:cNvSpPr/>
          <p:nvPr/>
        </p:nvSpPr>
        <p:spPr>
          <a:xfrm>
            <a:off x="8478175" y="4062497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/>
          <p:cNvSpPr/>
          <p:nvPr/>
        </p:nvSpPr>
        <p:spPr>
          <a:xfrm>
            <a:off x="9863110" y="4060592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/>
          <p:cNvSpPr/>
          <p:nvPr/>
        </p:nvSpPr>
        <p:spPr>
          <a:xfrm>
            <a:off x="8469936" y="2884479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Oval 52"/>
          <p:cNvSpPr/>
          <p:nvPr/>
        </p:nvSpPr>
        <p:spPr>
          <a:xfrm>
            <a:off x="9845346" y="2882574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9917906" y="1971676"/>
            <a:ext cx="445294" cy="102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791700" y="1676400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 smtClean="0">
                <a:solidFill>
                  <a:srgbClr val="C00000"/>
                </a:solidFill>
              </a:rPr>
              <a:t>Coupling</a:t>
            </a:r>
            <a:endParaRPr lang="da-DK" b="1" dirty="0">
              <a:solidFill>
                <a:srgbClr val="C00000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9894094" y="4205288"/>
            <a:ext cx="278606" cy="122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648825" y="542925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  <p:sp>
        <p:nvSpPr>
          <p:cNvPr id="58" name="Oval 57"/>
          <p:cNvSpPr/>
          <p:nvPr/>
        </p:nvSpPr>
        <p:spPr>
          <a:xfrm>
            <a:off x="8475345" y="3870960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9" name="Oval 58"/>
          <p:cNvSpPr/>
          <p:nvPr/>
        </p:nvSpPr>
        <p:spPr>
          <a:xfrm>
            <a:off x="8478175" y="4443497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0" name="Oval 59"/>
          <p:cNvSpPr/>
          <p:nvPr/>
        </p:nvSpPr>
        <p:spPr>
          <a:xfrm>
            <a:off x="8479461" y="3265479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/>
          <p:cNvSpPr/>
          <p:nvPr/>
        </p:nvSpPr>
        <p:spPr>
          <a:xfrm>
            <a:off x="9841230" y="3869055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/>
          <p:cNvSpPr/>
          <p:nvPr/>
        </p:nvSpPr>
        <p:spPr>
          <a:xfrm>
            <a:off x="9844060" y="4441592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/>
          <p:cNvSpPr/>
          <p:nvPr/>
        </p:nvSpPr>
        <p:spPr>
          <a:xfrm>
            <a:off x="9835821" y="3263574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0" y="3838657"/>
            <a:ext cx="3766730" cy="28250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83" y="1647825"/>
            <a:ext cx="3026106" cy="22695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3" y="721271"/>
            <a:ext cx="3499083" cy="9837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813622" y="1147589"/>
            <a:ext cx="66041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1.0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25918" y="3419078"/>
            <a:ext cx="72017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-0.3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81"/>
          <a:stretch/>
        </p:blipFill>
        <p:spPr>
          <a:xfrm>
            <a:off x="4498645" y="3651151"/>
            <a:ext cx="1181087" cy="20162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78"/>
          <a:stretch/>
        </p:blipFill>
        <p:spPr>
          <a:xfrm>
            <a:off x="4472136" y="1387996"/>
            <a:ext cx="1177842" cy="201622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 bwMode="auto">
          <a:xfrm flipV="1">
            <a:off x="3099073" y="2309813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flipV="1">
            <a:off x="3099073" y="311562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/>
      <p:bldP spid="57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6" y="2041893"/>
            <a:ext cx="4865368" cy="2940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616088"/>
          </a:xfrm>
        </p:spPr>
        <p:txBody>
          <a:bodyPr>
            <a:normAutofit/>
          </a:bodyPr>
          <a:lstStyle/>
          <a:p>
            <a:r>
              <a:rPr lang="da-DK" dirty="0"/>
              <a:t>H-O </a:t>
            </a:r>
            <a:r>
              <a:rPr lang="da-DK" dirty="0" err="1"/>
              <a:t>group</a:t>
            </a:r>
            <a:endParaRPr lang="da-DK" dirty="0"/>
          </a:p>
        </p:txBody>
      </p:sp>
      <p:sp>
        <p:nvSpPr>
          <p:cNvPr id="46" name="TextBox 45"/>
          <p:cNvSpPr txBox="1"/>
          <p:nvPr/>
        </p:nvSpPr>
        <p:spPr>
          <a:xfrm>
            <a:off x="8229600" y="93345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b="1" dirty="0" err="1" smtClean="0"/>
              <a:t>Tight</a:t>
            </a:r>
            <a:r>
              <a:rPr lang="da-DK" sz="1800" b="1" dirty="0" smtClean="0"/>
              <a:t>-binding</a:t>
            </a:r>
            <a:endParaRPr lang="da-DK" sz="1800" b="1" dirty="0"/>
          </a:p>
        </p:txBody>
      </p:sp>
      <p:sp>
        <p:nvSpPr>
          <p:cNvPr id="48" name="Oval 47"/>
          <p:cNvSpPr/>
          <p:nvPr/>
        </p:nvSpPr>
        <p:spPr>
          <a:xfrm>
            <a:off x="8465820" y="3489960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Oval 48"/>
          <p:cNvSpPr/>
          <p:nvPr/>
        </p:nvSpPr>
        <p:spPr>
          <a:xfrm>
            <a:off x="9850755" y="3478530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/>
          <p:cNvSpPr/>
          <p:nvPr/>
        </p:nvSpPr>
        <p:spPr>
          <a:xfrm>
            <a:off x="8478175" y="4062497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/>
          <p:cNvSpPr/>
          <p:nvPr/>
        </p:nvSpPr>
        <p:spPr>
          <a:xfrm>
            <a:off x="9863110" y="4060592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/>
          <p:cNvSpPr/>
          <p:nvPr/>
        </p:nvSpPr>
        <p:spPr>
          <a:xfrm>
            <a:off x="8469936" y="2884479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Oval 52"/>
          <p:cNvSpPr/>
          <p:nvPr/>
        </p:nvSpPr>
        <p:spPr>
          <a:xfrm>
            <a:off x="9845346" y="2882574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4" name="Straight Arrow Connector 53"/>
          <p:cNvCxnSpPr>
            <a:stCxn id="63" idx="7"/>
          </p:cNvCxnSpPr>
          <p:nvPr/>
        </p:nvCxnSpPr>
        <p:spPr>
          <a:xfrm flipV="1">
            <a:off x="9908992" y="1971676"/>
            <a:ext cx="454208" cy="130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629775" y="167640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9877425" y="4210050"/>
            <a:ext cx="695325" cy="84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220325" y="508635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  <p:sp>
        <p:nvSpPr>
          <p:cNvPr id="58" name="Oval 57"/>
          <p:cNvSpPr/>
          <p:nvPr/>
        </p:nvSpPr>
        <p:spPr>
          <a:xfrm>
            <a:off x="8475345" y="3870960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9" name="Oval 58"/>
          <p:cNvSpPr/>
          <p:nvPr/>
        </p:nvSpPr>
        <p:spPr>
          <a:xfrm>
            <a:off x="8478175" y="4443497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0" name="Oval 59"/>
          <p:cNvSpPr/>
          <p:nvPr/>
        </p:nvSpPr>
        <p:spPr>
          <a:xfrm>
            <a:off x="8479461" y="3265479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/>
          <p:cNvSpPr/>
          <p:nvPr/>
        </p:nvSpPr>
        <p:spPr>
          <a:xfrm>
            <a:off x="9841230" y="3869055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/>
          <p:cNvSpPr/>
          <p:nvPr/>
        </p:nvSpPr>
        <p:spPr>
          <a:xfrm>
            <a:off x="9844060" y="4441592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/>
          <p:cNvSpPr/>
          <p:nvPr/>
        </p:nvSpPr>
        <p:spPr>
          <a:xfrm>
            <a:off x="9835821" y="3263574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66" y="1743571"/>
            <a:ext cx="3035168" cy="227637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04" y="3986361"/>
            <a:ext cx="3597796" cy="269834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9" y="695325"/>
            <a:ext cx="3693104" cy="103825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 bwMode="auto">
          <a:xfrm flipV="1">
            <a:off x="3270523" y="2405063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 flipV="1">
            <a:off x="3280048" y="315372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82316" y="1471439"/>
            <a:ext cx="66041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1.0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46691" y="3685778"/>
            <a:ext cx="72017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-0.2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93"/>
          <a:stretch/>
        </p:blipFill>
        <p:spPr>
          <a:xfrm>
            <a:off x="4477116" y="3924264"/>
            <a:ext cx="1271295" cy="213777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01"/>
          <a:stretch/>
        </p:blipFill>
        <p:spPr>
          <a:xfrm>
            <a:off x="4491212" y="1665300"/>
            <a:ext cx="1257199" cy="2137779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9877425" y="4371975"/>
            <a:ext cx="504825" cy="638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21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/>
      <p:bldP spid="57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51391" y="804520"/>
            <a:ext cx="9602025" cy="881405"/>
          </a:xfrm>
        </p:spPr>
        <p:txBody>
          <a:bodyPr/>
          <a:lstStyle/>
          <a:p>
            <a:r>
              <a:rPr lang="nb-NO" dirty="0" smtClean="0"/>
              <a:t>Goals</a:t>
            </a:r>
            <a:endParaRPr lang="nb-NO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22300" y="2457450"/>
            <a:ext cx="11017250" cy="3787340"/>
          </a:xfrm>
        </p:spPr>
        <p:txBody>
          <a:bodyPr/>
          <a:lstStyle/>
          <a:p>
            <a:r>
              <a:rPr lang="nb-NO" dirty="0" smtClean="0"/>
              <a:t>Study the effect of chemical functionalization of benzene bridges (both meta and para) on transport characteristics within NPGs</a:t>
            </a:r>
          </a:p>
          <a:p>
            <a:r>
              <a:rPr lang="nb-NO" dirty="0" smtClean="0"/>
              <a:t>Reproduce DFT results with TB models</a:t>
            </a:r>
          </a:p>
          <a:p>
            <a:r>
              <a:rPr lang="nb-NO" dirty="0" smtClean="0"/>
              <a:t>Understand the effect of studied chemical modifications with energetic and coupling considerations (from TB models)</a:t>
            </a:r>
          </a:p>
          <a:p>
            <a:r>
              <a:rPr lang="nb-NO" dirty="0" smtClean="0"/>
              <a:t>Large scale calcs?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2300" y="6489700"/>
            <a:ext cx="598341" cy="306000"/>
          </a:xfrm>
        </p:spPr>
        <p:txBody>
          <a:bodyPr/>
          <a:lstStyle/>
          <a:p>
            <a:fld id="{103EA872-A674-449B-A120-B97244F8E91D}" type="slidenum">
              <a:rPr lang="da-DK" smtClean="0"/>
              <a:pPr/>
              <a:t>3</a:t>
            </a:fld>
            <a:endParaRPr lang="da-DK" dirty="0"/>
          </a:p>
        </p:txBody>
      </p:sp>
      <p:sp>
        <p:nvSpPr>
          <p:cNvPr id="7" name="Rectangle 6"/>
          <p:cNvSpPr/>
          <p:nvPr/>
        </p:nvSpPr>
        <p:spPr>
          <a:xfrm>
            <a:off x="9203168" y="1377876"/>
            <a:ext cx="647700" cy="627411"/>
          </a:xfrm>
          <a:prstGeom prst="rect">
            <a:avLst/>
          </a:prstGeom>
          <a:noFill/>
          <a:ln>
            <a:solidFill>
              <a:srgbClr val="C0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10 CuadroTexto"/>
          <p:cNvSpPr txBox="1"/>
          <p:nvPr/>
        </p:nvSpPr>
        <p:spPr>
          <a:xfrm>
            <a:off x="9909573" y="18140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i="1" dirty="0"/>
              <a:t>e</a:t>
            </a:r>
          </a:p>
        </p:txBody>
      </p:sp>
      <p:sp>
        <p:nvSpPr>
          <p:cNvPr id="9" name="10 CuadroTexto"/>
          <p:cNvSpPr txBox="1"/>
          <p:nvPr/>
        </p:nvSpPr>
        <p:spPr>
          <a:xfrm>
            <a:off x="9684346" y="1418807"/>
            <a:ext cx="100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C00000"/>
                </a:solidFill>
              </a:rPr>
              <a:t>QI</a:t>
            </a:r>
            <a:endParaRPr lang="en-GB" sz="2000" b="1" dirty="0">
              <a:solidFill>
                <a:srgbClr val="C00000"/>
              </a:solidFill>
            </a:endParaRPr>
          </a:p>
        </p:txBody>
      </p:sp>
      <p:sp>
        <p:nvSpPr>
          <p:cNvPr id="10" name="10 CuadroTexto"/>
          <p:cNvSpPr txBox="1"/>
          <p:nvPr/>
        </p:nvSpPr>
        <p:spPr>
          <a:xfrm>
            <a:off x="4363721" y="124638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i="1" dirty="0"/>
              <a:t>e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3294448" y="190340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i="1" dirty="0"/>
              <a:t>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638" y="2371183"/>
            <a:ext cx="2576513" cy="7366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30" y="2445060"/>
            <a:ext cx="2580507" cy="716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03773" y="2160382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 smtClean="0">
                <a:solidFill>
                  <a:srgbClr val="118D17"/>
                </a:solidFill>
              </a:rPr>
              <a:t>para</a:t>
            </a:r>
            <a:r>
              <a:rPr lang="en-GB" b="1" dirty="0" smtClean="0">
                <a:solidFill>
                  <a:srgbClr val="118D17"/>
                </a:solidFill>
              </a:rPr>
              <a:t>-NPG</a:t>
            </a:r>
            <a:endParaRPr lang="da-DK" b="1" dirty="0"/>
          </a:p>
        </p:txBody>
      </p:sp>
      <p:sp>
        <p:nvSpPr>
          <p:cNvPr id="15" name="Rectangle 14"/>
          <p:cNvSpPr/>
          <p:nvPr/>
        </p:nvSpPr>
        <p:spPr>
          <a:xfrm>
            <a:off x="9867227" y="2098602"/>
            <a:ext cx="1171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 smtClean="0">
                <a:solidFill>
                  <a:srgbClr val="C00000"/>
                </a:solidFill>
              </a:rPr>
              <a:t>meta</a:t>
            </a:r>
            <a:r>
              <a:rPr lang="en-GB" b="1" dirty="0" smtClean="0">
                <a:solidFill>
                  <a:srgbClr val="C00000"/>
                </a:solidFill>
              </a:rPr>
              <a:t>-NPG</a:t>
            </a:r>
            <a:endParaRPr lang="da-DK" b="1" dirty="0"/>
          </a:p>
        </p:txBody>
      </p:sp>
      <p:sp>
        <p:nvSpPr>
          <p:cNvPr id="16" name="Rectangle 15"/>
          <p:cNvSpPr/>
          <p:nvPr/>
        </p:nvSpPr>
        <p:spPr>
          <a:xfrm>
            <a:off x="3149633" y="2595683"/>
            <a:ext cx="361950" cy="3333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ctangle 16"/>
          <p:cNvSpPr/>
          <p:nvPr/>
        </p:nvSpPr>
        <p:spPr>
          <a:xfrm>
            <a:off x="8571343" y="2543102"/>
            <a:ext cx="438150" cy="303576"/>
          </a:xfrm>
          <a:prstGeom prst="rect">
            <a:avLst/>
          </a:prstGeom>
          <a:noFill/>
          <a:ln>
            <a:solidFill>
              <a:srgbClr val="C0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ctangle 17"/>
          <p:cNvSpPr/>
          <p:nvPr/>
        </p:nvSpPr>
        <p:spPr>
          <a:xfrm>
            <a:off x="9174695" y="998816"/>
            <a:ext cx="736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i="1" dirty="0" smtClean="0">
                <a:solidFill>
                  <a:srgbClr val="C00000"/>
                </a:solidFill>
              </a:rPr>
              <a:t>meta</a:t>
            </a:r>
            <a:endParaRPr lang="da-DK" sz="20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620702"/>
              </p:ext>
            </p:extLst>
          </p:nvPr>
        </p:nvGraphicFramePr>
        <p:xfrm>
          <a:off x="9277849" y="1398866"/>
          <a:ext cx="490281" cy="573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CS ChemDraw Drawing" r:id="rId5" imgW="380617" imgH="433783" progId="ChemDraw.Document.6.0">
                  <p:embed/>
                </p:oleObj>
              </mc:Choice>
              <mc:Fallback>
                <p:oleObj name="CS ChemDraw Drawing" r:id="rId5" imgW="380617" imgH="433783" progId="ChemDraw.Document.6.0">
                  <p:embed/>
                  <p:pic>
                    <p:nvPicPr>
                      <p:cNvPr id="7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7849" y="1398866"/>
                        <a:ext cx="490281" cy="5739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10 CuadroTexto"/>
          <p:cNvSpPr txBox="1"/>
          <p:nvPr/>
        </p:nvSpPr>
        <p:spPr>
          <a:xfrm>
            <a:off x="8848660" y="181472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i="1" dirty="0"/>
              <a:t>e</a:t>
            </a:r>
          </a:p>
        </p:txBody>
      </p:sp>
      <p:cxnSp>
        <p:nvCxnSpPr>
          <p:cNvPr id="21" name="9 Conector recto de flecha"/>
          <p:cNvCxnSpPr/>
          <p:nvPr/>
        </p:nvCxnSpPr>
        <p:spPr>
          <a:xfrm>
            <a:off x="9751532" y="1802257"/>
            <a:ext cx="242211" cy="143946"/>
          </a:xfrm>
          <a:prstGeom prst="straightConnector1">
            <a:avLst/>
          </a:prstGeom>
          <a:ln w="44450">
            <a:solidFill>
              <a:schemeClr val="tx1">
                <a:alpha val="39000"/>
              </a:schemeClr>
            </a:solidFill>
            <a:tailEnd type="stealt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506502" y="2049257"/>
            <a:ext cx="781050" cy="558165"/>
          </a:xfrm>
          <a:prstGeom prst="line">
            <a:avLst/>
          </a:prstGeom>
          <a:ln w="12700">
            <a:solidFill>
              <a:schemeClr val="accent6">
                <a:lumMod val="75000"/>
                <a:alpha val="4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163602" y="2049257"/>
            <a:ext cx="457200" cy="550546"/>
          </a:xfrm>
          <a:prstGeom prst="line">
            <a:avLst/>
          </a:prstGeom>
          <a:ln w="12700">
            <a:solidFill>
              <a:schemeClr val="accent6">
                <a:lumMod val="75000"/>
                <a:alpha val="4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584043" y="1993828"/>
            <a:ext cx="619125" cy="542924"/>
          </a:xfrm>
          <a:prstGeom prst="line">
            <a:avLst/>
          </a:prstGeom>
          <a:ln w="12700">
            <a:solidFill>
              <a:srgbClr val="C00000">
                <a:alpha val="4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012668" y="1993829"/>
            <a:ext cx="838200" cy="533399"/>
          </a:xfrm>
          <a:prstGeom prst="line">
            <a:avLst/>
          </a:prstGeom>
          <a:ln w="12700">
            <a:solidFill>
              <a:srgbClr val="C00000">
                <a:alpha val="4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630328" y="1436482"/>
            <a:ext cx="685800" cy="609600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aphicFrame>
        <p:nvGraphicFramePr>
          <p:cNvPr id="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302575"/>
              </p:ext>
            </p:extLst>
          </p:nvPr>
        </p:nvGraphicFramePr>
        <p:xfrm>
          <a:off x="3730408" y="1473347"/>
          <a:ext cx="490281" cy="557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CS ChemDraw Drawing" r:id="rId5" imgW="380617" imgH="433783" progId="ChemDraw.Document.6.0">
                  <p:embed/>
                </p:oleObj>
              </mc:Choice>
              <mc:Fallback>
                <p:oleObj name="CS ChemDraw Drawing" r:id="rId5" imgW="380617" imgH="433783" progId="ChemDraw.Document.6.0">
                  <p:embed/>
                  <p:pic>
                    <p:nvPicPr>
                      <p:cNvPr id="8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408" y="1473347"/>
                        <a:ext cx="490281" cy="5576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9 Conector recto de flecha"/>
          <p:cNvCxnSpPr/>
          <p:nvPr/>
        </p:nvCxnSpPr>
        <p:spPr>
          <a:xfrm flipV="1">
            <a:off x="4197065" y="1457087"/>
            <a:ext cx="236322" cy="154021"/>
          </a:xfrm>
          <a:prstGeom prst="straightConnector1">
            <a:avLst/>
          </a:prstGeom>
          <a:ln w="44450">
            <a:solidFill>
              <a:schemeClr val="tx1">
                <a:alpha val="39000"/>
              </a:schemeClr>
            </a:solidFill>
            <a:tailEnd type="stealt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9 Conector recto de flecha"/>
          <p:cNvCxnSpPr/>
          <p:nvPr/>
        </p:nvCxnSpPr>
        <p:spPr>
          <a:xfrm flipV="1">
            <a:off x="3506502" y="1876187"/>
            <a:ext cx="236322" cy="154021"/>
          </a:xfrm>
          <a:prstGeom prst="straightConnector1">
            <a:avLst/>
          </a:prstGeom>
          <a:ln w="44450">
            <a:solidFill>
              <a:schemeClr val="tx1">
                <a:alpha val="39000"/>
              </a:schemeClr>
            </a:solidFill>
            <a:tailEnd type="stealt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9 Conector recto de flecha"/>
          <p:cNvCxnSpPr/>
          <p:nvPr/>
        </p:nvCxnSpPr>
        <p:spPr>
          <a:xfrm flipV="1">
            <a:off x="9055531" y="1801707"/>
            <a:ext cx="236322" cy="154021"/>
          </a:xfrm>
          <a:prstGeom prst="straightConnector1">
            <a:avLst/>
          </a:prstGeom>
          <a:ln w="44450">
            <a:solidFill>
              <a:schemeClr val="tx1">
                <a:alpha val="39000"/>
              </a:schemeClr>
            </a:solidFill>
            <a:tailEnd type="stealt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ross 30"/>
          <p:cNvSpPr/>
          <p:nvPr/>
        </p:nvSpPr>
        <p:spPr>
          <a:xfrm rot="2746680">
            <a:off x="9771247" y="1779573"/>
            <a:ext cx="171508" cy="169729"/>
          </a:xfrm>
          <a:prstGeom prst="plus">
            <a:avLst>
              <a:gd name="adj" fmla="val 41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73" y="1602912"/>
            <a:ext cx="208189" cy="1586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4"/>
          <a:stretch/>
        </p:blipFill>
        <p:spPr>
          <a:xfrm>
            <a:off x="6374438" y="886399"/>
            <a:ext cx="1676595" cy="24725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35"/>
          <a:stretch/>
        </p:blipFill>
        <p:spPr>
          <a:xfrm>
            <a:off x="783288" y="892192"/>
            <a:ext cx="1630710" cy="24725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6" y="3611193"/>
            <a:ext cx="3400218" cy="255016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06" y="3539185"/>
            <a:ext cx="3447639" cy="258572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566126" y="1004900"/>
            <a:ext cx="8354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i="1" dirty="0" smtClean="0">
                <a:solidFill>
                  <a:srgbClr val="1B991E"/>
                </a:solidFill>
              </a:rPr>
              <a:t>para</a:t>
            </a:r>
            <a:endParaRPr lang="da-DK" sz="2000" b="1" i="1" dirty="0">
              <a:solidFill>
                <a:srgbClr val="1B991E"/>
              </a:solidFill>
            </a:endParaRPr>
          </a:p>
        </p:txBody>
      </p:sp>
      <p:pic>
        <p:nvPicPr>
          <p:cNvPr id="43" name="Picture 11" descr="C:\Users\gaca\Dropbox\NPG1Darrays\para_bc_5509_SigmaGf_E0.7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94"/>
          <a:stretch/>
        </p:blipFill>
        <p:spPr bwMode="auto">
          <a:xfrm>
            <a:off x="3422110" y="3467177"/>
            <a:ext cx="2372537" cy="305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\\dtuhpcstor1.cc.dtu.dk\scratch\6d\5\111711\SanSeb\BerniNanomesh\June2018\TB_META\bc_5269_SigmaGf_E0.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13"/>
          <a:stretch/>
        </p:blipFill>
        <p:spPr bwMode="auto">
          <a:xfrm>
            <a:off x="9470782" y="3432128"/>
            <a:ext cx="2385064" cy="30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/>
          <p:cNvCxnSpPr/>
          <p:nvPr/>
        </p:nvCxnSpPr>
        <p:spPr bwMode="auto">
          <a:xfrm flipV="1">
            <a:off x="1384573" y="144112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 flipV="1">
            <a:off x="6899548" y="142207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21088" y="3256245"/>
            <a:ext cx="66041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0.7 </a:t>
            </a:r>
            <a:r>
              <a:rPr lang="en-US" sz="14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488513" y="3227670"/>
            <a:ext cx="66041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0.7 </a:t>
            </a:r>
            <a:r>
              <a:rPr lang="en-US" sz="14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688096"/>
          </a:xfrm>
        </p:spPr>
        <p:txBody>
          <a:bodyPr/>
          <a:lstStyle/>
          <a:p>
            <a:r>
              <a:rPr lang="da-DK" dirty="0" err="1" smtClean="0"/>
              <a:t>Starting</a:t>
            </a:r>
            <a:r>
              <a:rPr lang="da-DK" dirty="0" smtClean="0"/>
              <a:t> line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8980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meta</a:t>
            </a:r>
            <a:r>
              <a:rPr lang="da-DK" dirty="0" smtClean="0"/>
              <a:t>-NPG </a:t>
            </a:r>
            <a:r>
              <a:rPr lang="da-DK" dirty="0" err="1" smtClean="0"/>
              <a:t>modifications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</a:t>
            </a:fld>
            <a:endParaRPr lang="da-DK" dirty="0"/>
          </a:p>
        </p:txBody>
      </p:sp>
      <p:pic>
        <p:nvPicPr>
          <p:cNvPr id="19" name="Picture 9" descr="\\dtuhpcstor1.cc.dtu.dk\scratch\6d\5\111711\SanSeb\BerniNanomesh\June2018\TB_META\bc_5269_SigmaGf_E0.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13"/>
          <a:stretch/>
        </p:blipFill>
        <p:spPr bwMode="auto">
          <a:xfrm>
            <a:off x="7346707" y="2110063"/>
            <a:ext cx="2385064" cy="30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27" y="2140708"/>
            <a:ext cx="3883698" cy="27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7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075471"/>
            <a:ext cx="4895850" cy="2928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616088"/>
          </a:xfrm>
        </p:spPr>
        <p:txBody>
          <a:bodyPr>
            <a:normAutofit/>
          </a:bodyPr>
          <a:lstStyle/>
          <a:p>
            <a:r>
              <a:rPr lang="da-DK" dirty="0"/>
              <a:t>F</a:t>
            </a:r>
            <a:r>
              <a:rPr lang="da-DK" dirty="0" smtClean="0"/>
              <a:t> atoms - </a:t>
            </a:r>
            <a:r>
              <a:rPr lang="da-DK" dirty="0" err="1" smtClean="0"/>
              <a:t>symmetric</a:t>
            </a:r>
            <a:endParaRPr lang="da-DK" dirty="0"/>
          </a:p>
        </p:txBody>
      </p:sp>
      <p:sp>
        <p:nvSpPr>
          <p:cNvPr id="29" name="TextBox 28"/>
          <p:cNvSpPr txBox="1"/>
          <p:nvPr/>
        </p:nvSpPr>
        <p:spPr>
          <a:xfrm>
            <a:off x="8229600" y="93345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b="1" dirty="0" err="1" smtClean="0"/>
              <a:t>Tight</a:t>
            </a:r>
            <a:r>
              <a:rPr lang="da-DK" sz="1800" b="1" dirty="0" smtClean="0"/>
              <a:t>-binding</a:t>
            </a:r>
            <a:endParaRPr lang="da-DK" sz="1800" b="1" dirty="0"/>
          </a:p>
        </p:txBody>
      </p:sp>
      <p:sp>
        <p:nvSpPr>
          <p:cNvPr id="32" name="Oval 31"/>
          <p:cNvSpPr/>
          <p:nvPr/>
        </p:nvSpPr>
        <p:spPr>
          <a:xfrm>
            <a:off x="8627745" y="3575685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/>
          <p:cNvSpPr/>
          <p:nvPr/>
        </p:nvSpPr>
        <p:spPr>
          <a:xfrm>
            <a:off x="9984105" y="3583305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/>
          <p:cNvSpPr/>
          <p:nvPr/>
        </p:nvSpPr>
        <p:spPr>
          <a:xfrm>
            <a:off x="8640100" y="4148222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/>
          <p:cNvSpPr/>
          <p:nvPr/>
        </p:nvSpPr>
        <p:spPr>
          <a:xfrm>
            <a:off x="9996460" y="4155842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/>
          <p:cNvSpPr/>
          <p:nvPr/>
        </p:nvSpPr>
        <p:spPr>
          <a:xfrm>
            <a:off x="8631861" y="2970204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Oval 36"/>
          <p:cNvSpPr/>
          <p:nvPr/>
        </p:nvSpPr>
        <p:spPr>
          <a:xfrm>
            <a:off x="9988221" y="2977824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956800" y="4267200"/>
            <a:ext cx="215900" cy="116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48825" y="542925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652346"/>
            <a:ext cx="3057519" cy="22931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5" y="3952874"/>
            <a:ext cx="3619500" cy="2714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2" y="745654"/>
            <a:ext cx="3539706" cy="91169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14900" y="1099964"/>
            <a:ext cx="750183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0.66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54"/>
          <a:stretch/>
        </p:blipFill>
        <p:spPr>
          <a:xfrm>
            <a:off x="4354860" y="1355210"/>
            <a:ext cx="1256798" cy="212101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781153" y="3628628"/>
            <a:ext cx="72017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-0.3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80"/>
          <a:stretch/>
        </p:blipFill>
        <p:spPr>
          <a:xfrm>
            <a:off x="4421113" y="3844652"/>
            <a:ext cx="1245963" cy="212101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 bwMode="auto">
          <a:xfrm flipV="1">
            <a:off x="2994298" y="250983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 flipV="1">
            <a:off x="3003823" y="313467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7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075471"/>
            <a:ext cx="4895850" cy="2928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616088"/>
          </a:xfrm>
        </p:spPr>
        <p:txBody>
          <a:bodyPr>
            <a:normAutofit/>
          </a:bodyPr>
          <a:lstStyle/>
          <a:p>
            <a:r>
              <a:rPr lang="da-DK" dirty="0"/>
              <a:t>F</a:t>
            </a:r>
            <a:r>
              <a:rPr lang="da-DK" dirty="0" smtClean="0"/>
              <a:t> atoms - </a:t>
            </a:r>
            <a:r>
              <a:rPr lang="da-DK" dirty="0" err="1" smtClean="0"/>
              <a:t>asymmetric</a:t>
            </a:r>
            <a:endParaRPr lang="da-DK" dirty="0"/>
          </a:p>
        </p:txBody>
      </p:sp>
      <p:sp>
        <p:nvSpPr>
          <p:cNvPr id="29" name="TextBox 28"/>
          <p:cNvSpPr txBox="1"/>
          <p:nvPr/>
        </p:nvSpPr>
        <p:spPr>
          <a:xfrm>
            <a:off x="8229600" y="93345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b="1" dirty="0" err="1" smtClean="0"/>
              <a:t>Tight</a:t>
            </a:r>
            <a:r>
              <a:rPr lang="da-DK" sz="1800" b="1" dirty="0" smtClean="0"/>
              <a:t>-binding</a:t>
            </a:r>
            <a:endParaRPr lang="da-DK" sz="1800" b="1" dirty="0"/>
          </a:p>
        </p:txBody>
      </p:sp>
      <p:sp>
        <p:nvSpPr>
          <p:cNvPr id="32" name="Oval 31"/>
          <p:cNvSpPr/>
          <p:nvPr/>
        </p:nvSpPr>
        <p:spPr>
          <a:xfrm>
            <a:off x="8627745" y="3575685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/>
          <p:cNvSpPr/>
          <p:nvPr/>
        </p:nvSpPr>
        <p:spPr>
          <a:xfrm>
            <a:off x="9641205" y="3583305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/>
          <p:cNvSpPr/>
          <p:nvPr/>
        </p:nvSpPr>
        <p:spPr>
          <a:xfrm>
            <a:off x="8640100" y="4148222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/>
          <p:cNvSpPr/>
          <p:nvPr/>
        </p:nvSpPr>
        <p:spPr>
          <a:xfrm>
            <a:off x="9653560" y="4155842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/>
          <p:cNvSpPr/>
          <p:nvPr/>
        </p:nvSpPr>
        <p:spPr>
          <a:xfrm>
            <a:off x="8631861" y="2970204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Oval 36"/>
          <p:cNvSpPr/>
          <p:nvPr/>
        </p:nvSpPr>
        <p:spPr>
          <a:xfrm>
            <a:off x="9645321" y="2977824"/>
            <a:ext cx="85725" cy="857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783434" y="4244650"/>
            <a:ext cx="227341" cy="118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486900" y="542925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28" y="3893534"/>
            <a:ext cx="3558921" cy="26691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48" y="1666875"/>
            <a:ext cx="3067863" cy="23008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04" y="717078"/>
            <a:ext cx="3576687" cy="92122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 bwMode="auto">
          <a:xfrm flipV="1">
            <a:off x="3099073" y="233838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 flipV="1">
            <a:off x="3099073" y="338232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84675" y="1204739"/>
            <a:ext cx="750183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0.98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94"/>
          <a:stretch/>
        </p:blipFill>
        <p:spPr>
          <a:xfrm>
            <a:off x="4413473" y="1420763"/>
            <a:ext cx="1195864" cy="20276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731845" y="3438128"/>
            <a:ext cx="72017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-0.6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84"/>
          <a:stretch/>
        </p:blipFill>
        <p:spPr>
          <a:xfrm>
            <a:off x="4443908" y="3687336"/>
            <a:ext cx="1199345" cy="20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075471"/>
            <a:ext cx="4895850" cy="2928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616088"/>
          </a:xfrm>
        </p:spPr>
        <p:txBody>
          <a:bodyPr>
            <a:normAutofit/>
          </a:bodyPr>
          <a:lstStyle/>
          <a:p>
            <a:r>
              <a:rPr lang="da-DK" dirty="0" smtClean="0"/>
              <a:t>O atoms - </a:t>
            </a:r>
            <a:r>
              <a:rPr lang="da-DK" dirty="0" err="1" smtClean="0"/>
              <a:t>symmetric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7</a:t>
            </a:fld>
            <a:endParaRPr lang="da-DK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980728"/>
            <a:ext cx="3168352" cy="885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844824"/>
            <a:ext cx="3168352" cy="237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4178914"/>
            <a:ext cx="3528392" cy="26462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45"/>
          <a:stretch/>
        </p:blipFill>
        <p:spPr>
          <a:xfrm>
            <a:off x="3718942" y="1052736"/>
            <a:ext cx="1227297" cy="20882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 bwMode="auto">
          <a:xfrm flipV="1">
            <a:off x="2432323" y="254793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2819" y="833264"/>
            <a:ext cx="750183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0.97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2"/>
          <a:stretch/>
        </p:blipFill>
        <p:spPr>
          <a:xfrm>
            <a:off x="3740486" y="3446777"/>
            <a:ext cx="1248594" cy="21158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87583" y="3227440"/>
            <a:ext cx="72017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-0.5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2432323" y="351567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29600" y="93345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b="1" dirty="0" err="1" smtClean="0"/>
              <a:t>Tight</a:t>
            </a:r>
            <a:r>
              <a:rPr lang="da-DK" sz="1800" b="1" dirty="0" smtClean="0"/>
              <a:t>-binding</a:t>
            </a:r>
            <a:endParaRPr lang="da-DK" sz="1800" b="1" dirty="0"/>
          </a:p>
        </p:txBody>
      </p:sp>
      <p:sp>
        <p:nvSpPr>
          <p:cNvPr id="32" name="Oval 31"/>
          <p:cNvSpPr/>
          <p:nvPr/>
        </p:nvSpPr>
        <p:spPr>
          <a:xfrm>
            <a:off x="8627745" y="3575685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/>
          <p:cNvSpPr/>
          <p:nvPr/>
        </p:nvSpPr>
        <p:spPr>
          <a:xfrm>
            <a:off x="9984105" y="3583305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/>
          <p:cNvSpPr/>
          <p:nvPr/>
        </p:nvSpPr>
        <p:spPr>
          <a:xfrm>
            <a:off x="8640100" y="4148222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/>
          <p:cNvSpPr/>
          <p:nvPr/>
        </p:nvSpPr>
        <p:spPr>
          <a:xfrm>
            <a:off x="9996460" y="4155842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/>
          <p:cNvSpPr/>
          <p:nvPr/>
        </p:nvSpPr>
        <p:spPr>
          <a:xfrm>
            <a:off x="8631861" y="2970204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Oval 36"/>
          <p:cNvSpPr/>
          <p:nvPr/>
        </p:nvSpPr>
        <p:spPr>
          <a:xfrm>
            <a:off x="9988221" y="2977824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9" name="Straight Arrow Connector 38"/>
          <p:cNvCxnSpPr>
            <a:stCxn id="37" idx="0"/>
          </p:cNvCxnSpPr>
          <p:nvPr/>
        </p:nvCxnSpPr>
        <p:spPr>
          <a:xfrm flipV="1">
            <a:off x="10031084" y="2066925"/>
            <a:ext cx="474991" cy="91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629775" y="167640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958388" y="4271963"/>
            <a:ext cx="214312" cy="115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48825" y="542925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300850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075471"/>
            <a:ext cx="4895850" cy="2928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616088"/>
          </a:xfrm>
        </p:spPr>
        <p:txBody>
          <a:bodyPr>
            <a:normAutofit/>
          </a:bodyPr>
          <a:lstStyle/>
          <a:p>
            <a:r>
              <a:rPr lang="da-DK" dirty="0" smtClean="0"/>
              <a:t>H-O </a:t>
            </a:r>
            <a:r>
              <a:rPr lang="da-DK" dirty="0" err="1" smtClean="0"/>
              <a:t>group</a:t>
            </a:r>
            <a:r>
              <a:rPr lang="da-DK" dirty="0" smtClean="0"/>
              <a:t> - </a:t>
            </a:r>
            <a:r>
              <a:rPr lang="da-DK" dirty="0" err="1" smtClean="0"/>
              <a:t>symmetric</a:t>
            </a:r>
            <a:endParaRPr lang="da-DK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9" y="910630"/>
            <a:ext cx="3168352" cy="8855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8" y="1730549"/>
            <a:ext cx="3250752" cy="24380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42" y="4159423"/>
            <a:ext cx="3598103" cy="26985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31"/>
          <a:stretch/>
        </p:blipFill>
        <p:spPr>
          <a:xfrm>
            <a:off x="3962879" y="994982"/>
            <a:ext cx="1317663" cy="223224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304873" y="755923"/>
            <a:ext cx="750183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0.97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91"/>
          <a:stretch/>
        </p:blipFill>
        <p:spPr>
          <a:xfrm>
            <a:off x="4033590" y="3411195"/>
            <a:ext cx="1252786" cy="21418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93534" y="3217915"/>
            <a:ext cx="72017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-0.5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 flipV="1">
            <a:off x="2622823" y="2452688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 flipV="1">
            <a:off x="2613298" y="3429953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29600" y="93345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b="1" dirty="0" err="1" smtClean="0"/>
              <a:t>Tight</a:t>
            </a:r>
            <a:r>
              <a:rPr lang="da-DK" sz="1800" b="1" dirty="0" smtClean="0"/>
              <a:t>-binding</a:t>
            </a:r>
            <a:endParaRPr lang="da-DK" sz="1800" b="1" dirty="0"/>
          </a:p>
        </p:txBody>
      </p:sp>
      <p:sp>
        <p:nvSpPr>
          <p:cNvPr id="31" name="Oval 30"/>
          <p:cNvSpPr/>
          <p:nvPr/>
        </p:nvSpPr>
        <p:spPr>
          <a:xfrm>
            <a:off x="8627745" y="3575685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/>
          <p:cNvSpPr/>
          <p:nvPr/>
        </p:nvSpPr>
        <p:spPr>
          <a:xfrm>
            <a:off x="9984105" y="3583305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/>
          <p:cNvSpPr/>
          <p:nvPr/>
        </p:nvSpPr>
        <p:spPr>
          <a:xfrm>
            <a:off x="8640100" y="4148222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/>
          <p:cNvSpPr/>
          <p:nvPr/>
        </p:nvSpPr>
        <p:spPr>
          <a:xfrm>
            <a:off x="9996460" y="4155842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/>
          <p:cNvSpPr/>
          <p:nvPr/>
        </p:nvSpPr>
        <p:spPr>
          <a:xfrm>
            <a:off x="8631861" y="2970204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/>
          <p:cNvSpPr/>
          <p:nvPr/>
        </p:nvSpPr>
        <p:spPr>
          <a:xfrm>
            <a:off x="9988221" y="2977824"/>
            <a:ext cx="85725" cy="85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9935834" y="2095500"/>
            <a:ext cx="474991" cy="91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629775" y="1676400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 smtClean="0">
                <a:solidFill>
                  <a:srgbClr val="C00000"/>
                </a:solidFill>
              </a:rPr>
              <a:t>Coupling</a:t>
            </a:r>
            <a:r>
              <a:rPr lang="da-DK" b="1" dirty="0" smtClean="0">
                <a:solidFill>
                  <a:srgbClr val="C00000"/>
                </a:solidFill>
              </a:rPr>
              <a:t> = 0</a:t>
            </a:r>
            <a:endParaRPr lang="da-DK" b="1" dirty="0">
              <a:solidFill>
                <a:srgbClr val="C000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9963150" y="4267200"/>
            <a:ext cx="209550" cy="116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648825" y="542925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392571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075471"/>
            <a:ext cx="4895850" cy="2928636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616088"/>
          </a:xfrm>
        </p:spPr>
        <p:txBody>
          <a:bodyPr>
            <a:normAutofit/>
          </a:bodyPr>
          <a:lstStyle/>
          <a:p>
            <a:r>
              <a:rPr lang="da-DK" dirty="0" smtClean="0"/>
              <a:t>O atoms - </a:t>
            </a:r>
            <a:r>
              <a:rPr lang="da-DK" dirty="0" err="1" smtClean="0"/>
              <a:t>asymmetric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9</a:t>
            </a:fld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11" y="2003037"/>
            <a:ext cx="3026389" cy="2269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3" y="1005880"/>
            <a:ext cx="3888432" cy="1072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5" y="4218607"/>
            <a:ext cx="3227090" cy="2420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0"/>
          <a:stretch/>
        </p:blipFill>
        <p:spPr>
          <a:xfrm>
            <a:off x="3829010" y="1757660"/>
            <a:ext cx="1247815" cy="2113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08"/>
          <a:stretch/>
        </p:blipFill>
        <p:spPr>
          <a:xfrm>
            <a:off x="3836599" y="4131103"/>
            <a:ext cx="1268801" cy="21637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44863" y="1543655"/>
            <a:ext cx="750183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0.97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5791" y="3947356"/>
            <a:ext cx="720175" cy="2973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-0.5 </a:t>
            </a:r>
            <a:r>
              <a:rPr lang="en-US" sz="14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eV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2432323" y="2652713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 flipV="1">
            <a:off x="2432323" y="3601403"/>
            <a:ext cx="1110977" cy="29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229600" y="93345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b="1" dirty="0" err="1" smtClean="0"/>
              <a:t>Tight</a:t>
            </a:r>
            <a:r>
              <a:rPr lang="da-DK" sz="1800" b="1" dirty="0" smtClean="0"/>
              <a:t>-binding</a:t>
            </a:r>
            <a:endParaRPr lang="da-DK" sz="1800" b="1" dirty="0"/>
          </a:p>
        </p:txBody>
      </p:sp>
      <p:sp>
        <p:nvSpPr>
          <p:cNvPr id="30" name="Oval 29"/>
          <p:cNvSpPr/>
          <p:nvPr/>
        </p:nvSpPr>
        <p:spPr>
          <a:xfrm>
            <a:off x="8627745" y="3575685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/>
          <p:cNvSpPr/>
          <p:nvPr/>
        </p:nvSpPr>
        <p:spPr>
          <a:xfrm>
            <a:off x="9631680" y="3583305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/>
          <p:cNvSpPr/>
          <p:nvPr/>
        </p:nvSpPr>
        <p:spPr>
          <a:xfrm>
            <a:off x="8640100" y="4148222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/>
          <p:cNvSpPr/>
          <p:nvPr/>
        </p:nvSpPr>
        <p:spPr>
          <a:xfrm>
            <a:off x="9644035" y="4155842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/>
          <p:cNvSpPr/>
          <p:nvPr/>
        </p:nvSpPr>
        <p:spPr>
          <a:xfrm>
            <a:off x="8631861" y="2970204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/>
          <p:cNvSpPr/>
          <p:nvPr/>
        </p:nvSpPr>
        <p:spPr>
          <a:xfrm>
            <a:off x="9635796" y="2977824"/>
            <a:ext cx="85725" cy="85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V="1">
            <a:off x="9678659" y="2066925"/>
            <a:ext cx="474991" cy="91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77350" y="167640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791700" y="4270375"/>
            <a:ext cx="28575" cy="115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296400" y="5429250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smtClean="0"/>
              <a:t>On-side </a:t>
            </a:r>
            <a:r>
              <a:rPr lang="da-DK" b="1" dirty="0" err="1" smtClean="0"/>
              <a:t>value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380966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heme/theme1.xml><?xml version="1.0" encoding="utf-8"?>
<a:theme xmlns:a="http://schemas.openxmlformats.org/drawingml/2006/main" name="Institute">
  <a:themeElements>
    <a:clrScheme name="DTU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9900"/>
      </a:accent1>
      <a:accent2>
        <a:srgbClr val="99CC33"/>
      </a:accent2>
      <a:accent3>
        <a:srgbClr val="990066"/>
      </a:accent3>
      <a:accent4>
        <a:srgbClr val="3366CC"/>
      </a:accent4>
      <a:accent5>
        <a:srgbClr val="990000"/>
      </a:accent5>
      <a:accent6>
        <a:srgbClr val="999999"/>
      </a:accent6>
      <a:hlink>
        <a:srgbClr val="3366CC"/>
      </a:hlink>
      <a:folHlink>
        <a:srgbClr val="999999"/>
      </a:folHlink>
    </a:clrScheme>
    <a:fontScheme name="DTU Corporate UK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DTU Template 16_9.pptx" id="{77A3B13A-E78D-4304-B14B-4D9477AC7631}" vid="{23703036-D4CF-49CB-96BE-90455F5621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</TotalTime>
  <Words>205</Words>
  <Application>Microsoft Office PowerPoint</Application>
  <PresentationFormat>Custom</PresentationFormat>
  <Paragraphs>82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ＭＳ Ｐゴシック</vt:lpstr>
      <vt:lpstr>Droid Sans Fallback</vt:lpstr>
      <vt:lpstr>FreeSans</vt:lpstr>
      <vt:lpstr>Liberation Sans</vt:lpstr>
      <vt:lpstr>Verdana</vt:lpstr>
      <vt:lpstr>Institute</vt:lpstr>
      <vt:lpstr>CS ChemDraw Drawing</vt:lpstr>
      <vt:lpstr>Project outline proposal</vt:lpstr>
      <vt:lpstr>Goals</vt:lpstr>
      <vt:lpstr>Starting line</vt:lpstr>
      <vt:lpstr>meta-NPG modifications</vt:lpstr>
      <vt:lpstr>F atoms - symmetric</vt:lpstr>
      <vt:lpstr>F atoms - asymmetric</vt:lpstr>
      <vt:lpstr>O atoms - symmetric</vt:lpstr>
      <vt:lpstr>H-O group - symmetric</vt:lpstr>
      <vt:lpstr>O atoms - asymmetric</vt:lpstr>
      <vt:lpstr>H-O groups - asymmetric</vt:lpstr>
      <vt:lpstr>para-NPG modifications</vt:lpstr>
      <vt:lpstr>O atoms</vt:lpstr>
      <vt:lpstr>H-O group</vt:lpstr>
      <vt:lpstr>H-O group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Kinda project sketch</dc:title>
  <dc:creator>Isaac Alcón Rovira</dc:creator>
  <cp:lastModifiedBy>Isaac Alcón Rovira</cp:lastModifiedBy>
  <cp:revision>21</cp:revision>
  <dcterms:created xsi:type="dcterms:W3CDTF">2019-05-21T12:02:14Z</dcterms:created>
  <dcterms:modified xsi:type="dcterms:W3CDTF">2019-05-22T07:32:40Z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</Properties>
</file>